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6ADD7-F201-462B-9BBB-041F98E684E3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70E2A-E987-42A7-BA8E-A791AC994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5595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5">
                <a:lumMod val="0"/>
                <a:lumOff val="100000"/>
                <a:alpha val="72000"/>
              </a:schemeClr>
            </a:gs>
            <a:gs pos="64573">
              <a:srgbClr val="CBD7EF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microsoft.com/office/2007/relationships/hdphoto" Target="../media/hdphoto7.wdp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46349" y="1563638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八年级 下册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2040" y="910105"/>
            <a:ext cx="399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教科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版初中物理</a:t>
            </a:r>
            <a:endParaRPr lang="zh-CN" altLang="en-US" sz="32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" y="483518"/>
            <a:ext cx="3717868" cy="4082220"/>
          </a:xfrm>
          <a:prstGeom prst="rect">
            <a:avLst/>
          </a:prstGeom>
        </p:spPr>
      </p:pic>
      <p:sp>
        <p:nvSpPr>
          <p:cNvPr id="7" name="文本框 13"/>
          <p:cNvSpPr txBox="1"/>
          <p:nvPr/>
        </p:nvSpPr>
        <p:spPr>
          <a:xfrm>
            <a:off x="4527227" y="213970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</a:rPr>
              <a:t>第十一章   机械与功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4264929" y="2979687"/>
            <a:ext cx="428835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改变世界的机械</a:t>
            </a:r>
          </a:p>
        </p:txBody>
      </p:sp>
    </p:spTree>
    <p:extLst>
      <p:ext uri="{BB962C8B-B14F-4D97-AF65-F5344CB8AC3E}">
        <p14:creationId xmlns:p14="http://schemas.microsoft.com/office/powerpoint/2010/main" val="31154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70158" y="379761"/>
            <a:ext cx="257695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Tx/>
              <a:buNone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 smtClean="0"/>
              <a:t>(3)</a:t>
            </a:r>
            <a:r>
              <a:rPr lang="zh-CN" altLang="en-US" dirty="0" smtClean="0"/>
              <a:t>斜面的原理</a:t>
            </a:r>
            <a:endParaRPr lang="zh-CN" altLang="en-US" dirty="0"/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66355" y="2500852"/>
            <a:ext cx="6072101" cy="129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根据功的原理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如果不计斜面和物体的摩擦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h=FL        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F=Gh/L 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70158" y="3719063"/>
            <a:ext cx="8146478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所以，如果不计摩擦，斜面长是斜面高的几倍，拉力就是物体重力的几分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之一。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斜面是一种省力的机械。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600" y="813715"/>
            <a:ext cx="6015758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如图所示：把重为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的物体，沿着长为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，高为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的斜面，用大小为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的力推上去的过程中：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05368" y="813715"/>
            <a:ext cx="2722997" cy="2532283"/>
            <a:chOff x="6244358" y="674822"/>
            <a:chExt cx="2722997" cy="252603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31" t="1010" r="3009" b="3563"/>
            <a:stretch/>
          </p:blipFill>
          <p:spPr>
            <a:xfrm>
              <a:off x="6244358" y="674822"/>
              <a:ext cx="2722997" cy="2090541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0" name="文本框 51"/>
            <p:cNvSpPr txBox="1">
              <a:spLocks noChangeArrowheads="1"/>
            </p:cNvSpPr>
            <p:nvPr/>
          </p:nvSpPr>
          <p:spPr bwMode="auto">
            <a:xfrm>
              <a:off x="6747018" y="2776990"/>
              <a:ext cx="1717675" cy="423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zh-CN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斜面的分析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6863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59662" y="360081"/>
            <a:ext cx="300274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螺旋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的斜面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25337" y="360085"/>
            <a:ext cx="1483478" cy="466286"/>
            <a:chOff x="304174" y="283603"/>
            <a:chExt cx="805885" cy="741476"/>
          </a:xfrm>
        </p:grpSpPr>
        <p:sp>
          <p:nvSpPr>
            <p:cNvPr id="4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6" name="文本框 17412"/>
          <p:cNvSpPr txBox="1">
            <a:spLocks noChangeArrowheads="1"/>
          </p:cNvSpPr>
          <p:nvPr/>
        </p:nvSpPr>
        <p:spPr bwMode="auto">
          <a:xfrm>
            <a:off x="302126" y="915231"/>
            <a:ext cx="5314373" cy="462808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螺旋可以看做是绕在圆柱上的斜面。                                    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67009" y="1479159"/>
            <a:ext cx="2754971" cy="2941082"/>
            <a:chOff x="455820" y="1769718"/>
            <a:chExt cx="2754971" cy="2933820"/>
          </a:xfrm>
        </p:grpSpPr>
        <p:pic>
          <p:nvPicPr>
            <p:cNvPr id="7" name="Picture 12" descr="inclin-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51" r="3919"/>
            <a:stretch/>
          </p:blipFill>
          <p:spPr bwMode="auto">
            <a:xfrm>
              <a:off x="508059" y="1769718"/>
              <a:ext cx="2517712" cy="1846209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17412"/>
            <p:cNvSpPr txBox="1">
              <a:spLocks noChangeArrowheads="1"/>
            </p:cNvSpPr>
            <p:nvPr/>
          </p:nvSpPr>
          <p:spPr bwMode="auto">
            <a:xfrm>
              <a:off x="455820" y="3687875"/>
              <a:ext cx="2754971" cy="1015663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 smtClean="0"/>
                <a:t>把三角形的纸片绕在圆柱上</a:t>
              </a:r>
              <a:r>
                <a:rPr lang="en-US" altLang="zh-CN" sz="2000" dirty="0" smtClean="0"/>
                <a:t>,</a:t>
              </a:r>
              <a:r>
                <a:rPr lang="zh-CN" altLang="en-US" sz="2000" dirty="0" smtClean="0"/>
                <a:t>你可以体会到斜面变形成为螺旋的过程</a:t>
              </a:r>
              <a:endParaRPr lang="zh-CN" altLang="en-US" sz="2000" dirty="0"/>
            </a:p>
          </p:txBody>
        </p:sp>
      </p:grpSp>
      <p:sp>
        <p:nvSpPr>
          <p:cNvPr id="13" name="文本框 17412"/>
          <p:cNvSpPr txBox="1">
            <a:spLocks noChangeArrowheads="1"/>
          </p:cNvSpPr>
          <p:nvPr/>
        </p:nvSpPr>
        <p:spPr bwMode="auto">
          <a:xfrm>
            <a:off x="3063363" y="3402064"/>
            <a:ext cx="5988682" cy="1480985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</a:rPr>
              <a:t>螺丝钉较容易被旋进木板</a:t>
            </a:r>
            <a:r>
              <a:rPr lang="en-US" altLang="zh-CN" sz="2000" dirty="0" smtClean="0">
                <a:solidFill>
                  <a:srgbClr val="FF0000"/>
                </a:solidFill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</a:rPr>
              <a:t>螺旋千斤顶能轻松把汽车顶起来</a:t>
            </a:r>
            <a:r>
              <a:rPr lang="en-US" altLang="zh-CN" sz="2000" dirty="0" smtClean="0">
                <a:solidFill>
                  <a:srgbClr val="FF0000"/>
                </a:solidFill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</a:rPr>
              <a:t>都是利用斜面的原理</a:t>
            </a:r>
            <a:r>
              <a:rPr lang="en-US" altLang="zh-CN" sz="2000" dirty="0" smtClean="0">
                <a:solidFill>
                  <a:srgbClr val="FF0000"/>
                </a:solidFill>
              </a:rPr>
              <a:t>.</a:t>
            </a:r>
            <a:r>
              <a:rPr lang="zh-CN" altLang="en-US" sz="2000" dirty="0">
                <a:solidFill>
                  <a:srgbClr val="FF0000"/>
                </a:solidFill>
              </a:rPr>
              <a:t>除了</a:t>
            </a:r>
            <a:r>
              <a:rPr lang="zh-CN" altLang="en-US" sz="2000" dirty="0" smtClean="0">
                <a:solidFill>
                  <a:srgbClr val="FF0000"/>
                </a:solidFill>
              </a:rPr>
              <a:t>省力</a:t>
            </a:r>
            <a:r>
              <a:rPr lang="en-US" altLang="zh-CN" sz="2000" dirty="0" smtClean="0">
                <a:solidFill>
                  <a:srgbClr val="FF0000"/>
                </a:solidFill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</a:rPr>
              <a:t>还</a:t>
            </a:r>
            <a:r>
              <a:rPr lang="zh-CN" altLang="en-US" sz="2000" dirty="0">
                <a:solidFill>
                  <a:srgbClr val="FF0000"/>
                </a:solidFill>
              </a:rPr>
              <a:t>可以将旋转运动与沿轴向运动进行互相转化。</a:t>
            </a:r>
            <a:r>
              <a:rPr lang="zh-CN" altLang="en-US" sz="2000" dirty="0" smtClean="0">
                <a:solidFill>
                  <a:srgbClr val="FF0000"/>
                </a:solidFill>
              </a:rPr>
              <a:t>                                 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94542" y="1411837"/>
            <a:ext cx="1800000" cy="2053019"/>
            <a:chOff x="5344300" y="1669385"/>
            <a:chExt cx="1800000" cy="2047950"/>
          </a:xfrm>
        </p:grpSpPr>
        <p:pic>
          <p:nvPicPr>
            <p:cNvPr id="11" name="Picture 5" descr="http://file.youboy.com/a/82/67/70/7/14607417.jpg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1" t="10823" r="2325" b="16683"/>
            <a:stretch/>
          </p:blipFill>
          <p:spPr bwMode="auto">
            <a:xfrm>
              <a:off x="5344300" y="1669385"/>
              <a:ext cx="180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5844190" y="325567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螺杆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01333" y="1411837"/>
            <a:ext cx="1800000" cy="2053019"/>
            <a:chOff x="3336887" y="1669385"/>
            <a:chExt cx="1800000" cy="2047950"/>
          </a:xfrm>
        </p:grpSpPr>
        <p:pic>
          <p:nvPicPr>
            <p:cNvPr id="10" name="Picture 2" descr="http://img.sucai.redocn.com/attachments/images/200910/20091020/20091020_202abef3b903a5b2ca73q2QwOSh9OAb1.jpg"/>
            <p:cNvPicPr preferRelativeResize="0">
              <a:picLocks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37"/>
            <a:stretch/>
          </p:blipFill>
          <p:spPr bwMode="auto">
            <a:xfrm>
              <a:off x="3336887" y="1669385"/>
              <a:ext cx="180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3619348" y="3255670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木螺丝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49148" y="1361139"/>
            <a:ext cx="1800000" cy="2086818"/>
            <a:chOff x="7329703" y="1475508"/>
            <a:chExt cx="1800000" cy="2081665"/>
          </a:xfrm>
        </p:grpSpPr>
        <p:pic>
          <p:nvPicPr>
            <p:cNvPr id="12" name="Picture 3"/>
            <p:cNvPicPr preferRelativeResize="0">
              <a:picLocks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32" t="5107" r="1187" b="6773"/>
            <a:stretch/>
          </p:blipFill>
          <p:spPr bwMode="auto">
            <a:xfrm>
              <a:off x="7329703" y="1475508"/>
              <a:ext cx="180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7565451" y="3095508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千斤顶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5741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3055311" y="2563745"/>
            <a:ext cx="2339102" cy="46280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noProof="1"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各种形式的螺旋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714999" y="476927"/>
            <a:ext cx="2160000" cy="2086818"/>
            <a:chOff x="5486399" y="602673"/>
            <a:chExt cx="2160000" cy="2081665"/>
          </a:xfrm>
        </p:grpSpPr>
        <p:pic>
          <p:nvPicPr>
            <p:cNvPr id="4" name="Picture 3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023" t="15685" r="3739" b="30854"/>
            <a:stretch/>
          </p:blipFill>
          <p:spPr bwMode="auto">
            <a:xfrm>
              <a:off x="5486399" y="602673"/>
              <a:ext cx="216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2"/>
            <p:cNvSpPr txBox="1"/>
            <p:nvPr/>
          </p:nvSpPr>
          <p:spPr>
            <a:xfrm>
              <a:off x="5858513" y="2222673"/>
              <a:ext cx="141577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FF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noProof="1"/>
                <a:t>盘山公路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44862" y="476927"/>
            <a:ext cx="2160000" cy="2086818"/>
            <a:chOff x="3144862" y="357974"/>
            <a:chExt cx="2160000" cy="2081665"/>
          </a:xfrm>
        </p:grpSpPr>
        <p:sp>
          <p:nvSpPr>
            <p:cNvPr id="7" name="Text Box 2"/>
            <p:cNvSpPr txBox="1"/>
            <p:nvPr/>
          </p:nvSpPr>
          <p:spPr>
            <a:xfrm>
              <a:off x="3209199" y="1977974"/>
              <a:ext cx="20313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FF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noProof="1"/>
                <a:t>螺旋式千斤顶</a:t>
              </a:r>
            </a:p>
          </p:txBody>
        </p:sp>
        <p:pic>
          <p:nvPicPr>
            <p:cNvPr id="11" name="图片 10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4000" contras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80" t="7467" r="41400" b="14955"/>
            <a:stretch/>
          </p:blipFill>
          <p:spPr>
            <a:xfrm rot="5400000">
              <a:off x="3414862" y="87974"/>
              <a:ext cx="1620000" cy="216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>
            <a:off x="504423" y="463027"/>
            <a:ext cx="2339102" cy="2100717"/>
            <a:chOff x="805760" y="357975"/>
            <a:chExt cx="2339102" cy="2095530"/>
          </a:xfrm>
        </p:grpSpPr>
        <p:sp>
          <p:nvSpPr>
            <p:cNvPr id="6" name="Text Box 2"/>
            <p:cNvSpPr txBox="1"/>
            <p:nvPr/>
          </p:nvSpPr>
          <p:spPr>
            <a:xfrm>
              <a:off x="805760" y="1991840"/>
              <a:ext cx="233910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noProof="1">
                  <a:solidFill>
                    <a:srgbClr val="FF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阿基米德</a:t>
              </a:r>
              <a:r>
                <a:rPr lang="zh-CN" altLang="en-US" sz="2400" noProof="1" smtClean="0">
                  <a:solidFill>
                    <a:srgbClr val="FF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螺旋机</a:t>
              </a:r>
              <a:endParaRPr lang="zh-CN" altLang="en-US" sz="2400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" name="Picture 3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0" t="15827" r="68586" b="30147"/>
            <a:stretch/>
          </p:blipFill>
          <p:spPr bwMode="auto">
            <a:xfrm>
              <a:off x="870097" y="357975"/>
              <a:ext cx="216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文本框 17412"/>
          <p:cNvSpPr txBox="1">
            <a:spLocks noChangeArrowheads="1"/>
          </p:cNvSpPr>
          <p:nvPr/>
        </p:nvSpPr>
        <p:spPr bwMode="auto">
          <a:xfrm>
            <a:off x="335428" y="2976475"/>
            <a:ext cx="8143553" cy="1758668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>
              <a:lnSpc>
                <a:spcPct val="150000"/>
              </a:lnSpc>
            </a:pPr>
            <a:r>
              <a:rPr lang="zh-CN" altLang="en-US" dirty="0" smtClean="0"/>
              <a:t>杠杆、滑轮、轮轴、斜面、螺旋</a:t>
            </a:r>
            <a:r>
              <a:rPr lang="en-US" altLang="zh-CN" dirty="0" smtClean="0"/>
              <a:t>…….</a:t>
            </a:r>
            <a:r>
              <a:rPr lang="zh-CN" altLang="en-US" dirty="0" smtClean="0"/>
              <a:t>简单机械家族的成员可以进行变形和彼此合作，由此工程师们创造出了各种复杂机械，以满足我们生产生活中的需要。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4475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5298"/>
          <p:cNvSpPr txBox="1">
            <a:spLocks noChangeArrowheads="1"/>
          </p:cNvSpPr>
          <p:nvPr/>
        </p:nvSpPr>
        <p:spPr bwMode="auto">
          <a:xfrm>
            <a:off x="321829" y="134981"/>
            <a:ext cx="3416320" cy="524515"/>
          </a:xfrm>
          <a:prstGeom prst="rect">
            <a:avLst/>
          </a:prstGeom>
          <a:noFill/>
          <a:ln w="12700" cap="flat">
            <a:noFill/>
            <a:miter lim="400000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二、</a:t>
            </a:r>
            <a:r>
              <a:rPr lang="zh-CN" altLang="en-US" dirty="0"/>
              <a:t>改变世界的机械</a:t>
            </a: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134792" y="465976"/>
            <a:ext cx="8337262" cy="22908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indent="457200" algn="l">
              <a:lnSpc>
                <a:spcPct val="150000"/>
              </a:lnSpc>
              <a:buFont typeface="Arial" charset="0"/>
              <a:buNone/>
              <a:defRPr/>
            </a:pPr>
            <a:r>
              <a:rPr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物理学发展推动了蒸汽机、内燃机、和电力机械的发明与改进，吹响了两次工业革命的号角。使人类进入机械化、电气现代化时代。科学技术的进步，机械的创新，形成先进的生产力，改变了整个世界。    </a:t>
            </a:r>
          </a:p>
        </p:txBody>
      </p:sp>
      <p:sp>
        <p:nvSpPr>
          <p:cNvPr id="5" name="矩形 4"/>
          <p:cNvSpPr/>
          <p:nvPr/>
        </p:nvSpPr>
        <p:spPr>
          <a:xfrm>
            <a:off x="262390" y="2756873"/>
            <a:ext cx="457208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机械的发明，改变了整个世界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29" y="3367178"/>
            <a:ext cx="8547100" cy="1626441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104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366953" y="357117"/>
            <a:ext cx="4879862" cy="462808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FontTx/>
              <a:buNone/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(2)</a:t>
            </a:r>
            <a:r>
              <a:rPr lang="zh-CN" altLang="en-US" dirty="0"/>
              <a:t>机械的大型化和微型化、精密化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80904" y="1001388"/>
            <a:ext cx="2781844" cy="3873104"/>
            <a:chOff x="380904" y="998915"/>
            <a:chExt cx="2781844" cy="3863541"/>
          </a:xfrm>
        </p:grpSpPr>
        <p:pic>
          <p:nvPicPr>
            <p:cNvPr id="3" name="图片 2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4000" contrast="1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36" t="21604" r="16282" b="15035"/>
            <a:stretch/>
          </p:blipFill>
          <p:spPr>
            <a:xfrm>
              <a:off x="380904" y="998915"/>
              <a:ext cx="2520000" cy="180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3" name="内容占位符 2"/>
            <p:cNvSpPr txBox="1">
              <a:spLocks noChangeArrowheads="1"/>
            </p:cNvSpPr>
            <p:nvPr/>
          </p:nvSpPr>
          <p:spPr>
            <a:xfrm>
              <a:off x="380904" y="2798915"/>
              <a:ext cx="2781844" cy="2063541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/>
            <a:lstStyle>
              <a:lvl1pPr marL="342900" indent="-342900">
                <a:spcBef>
                  <a:spcPts val="700"/>
                </a:spcBef>
                <a:buSzPct val="100000"/>
                <a:buChar char="•"/>
                <a:defRPr sz="32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L="783590" indent="-326390">
                <a:spcBef>
                  <a:spcPts val="700"/>
                </a:spcBef>
                <a:buSzPct val="100000"/>
                <a:buChar char="–"/>
                <a:defRPr sz="32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L="1219200" indent="-304800">
                <a:spcBef>
                  <a:spcPts val="700"/>
                </a:spcBef>
                <a:buSzPct val="100000"/>
                <a:buChar char="•"/>
                <a:defRPr sz="32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L="1737360" indent="-365760">
                <a:spcBef>
                  <a:spcPts val="700"/>
                </a:spcBef>
                <a:buSzPct val="100000"/>
                <a:buChar char="–"/>
                <a:defRPr sz="32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L="2194560" indent="-365760">
                <a:spcBef>
                  <a:spcPts val="700"/>
                </a:spcBef>
                <a:buSzPct val="100000"/>
                <a:buChar char="»"/>
                <a:defRPr sz="32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L="2692400" indent="-406400">
                <a:spcBef>
                  <a:spcPts val="700"/>
                </a:spcBef>
                <a:buSzPct val="100000"/>
                <a:buChar char="•"/>
                <a:defRPr sz="32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L="3149600" indent="-406400">
                <a:spcBef>
                  <a:spcPts val="700"/>
                </a:spcBef>
                <a:buSzPct val="100000"/>
                <a:buChar char="•"/>
                <a:defRPr sz="32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L="3606800" indent="-406400">
                <a:spcBef>
                  <a:spcPts val="700"/>
                </a:spcBef>
                <a:buSzPct val="100000"/>
                <a:buChar char="•"/>
                <a:defRPr sz="32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L="4064000" indent="-406400">
                <a:spcBef>
                  <a:spcPts val="700"/>
                </a:spcBef>
                <a:buSzPct val="100000"/>
                <a:buChar char="•"/>
                <a:defRPr sz="3200"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indent="0" algn="l">
                <a:spcBef>
                  <a:spcPts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这是我国一艘建造中的超级油轮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其排水量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300000t.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甲板面积相当于三个标准足球场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总高度相当于层高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2.6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m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层大厦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船舱总容量相当于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80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节车厢的列车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09332" y="1001388"/>
            <a:ext cx="2718082" cy="3748247"/>
            <a:chOff x="3607414" y="1167168"/>
            <a:chExt cx="2718082" cy="3738992"/>
          </a:xfrm>
        </p:grpSpPr>
        <p:pic>
          <p:nvPicPr>
            <p:cNvPr id="4" name="图片 3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2000" contrast="2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62" t="15952" r="32573" b="10256"/>
            <a:stretch/>
          </p:blipFill>
          <p:spPr>
            <a:xfrm rot="5400000">
              <a:off x="4066455" y="807168"/>
              <a:ext cx="1800000" cy="25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6" name="矩形 5"/>
            <p:cNvSpPr/>
            <p:nvPr/>
          </p:nvSpPr>
          <p:spPr>
            <a:xfrm>
              <a:off x="3607414" y="2967168"/>
              <a:ext cx="2718082" cy="1938992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/>
            <a:lstStyle/>
            <a:p>
              <a:pPr algn="l">
                <a:buSzPct val="100000"/>
              </a:pPr>
              <a:r>
                <a:rPr lang="zh-CN" altLang="en-US" sz="20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细微之处</a:t>
              </a:r>
              <a:r>
                <a:rPr lang="zh-CN" altLang="en-US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显身手</a:t>
              </a:r>
              <a:r>
                <a:rPr lang="en-US" altLang="zh-CN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—</a:t>
              </a:r>
              <a:r>
                <a:rPr lang="zh-CN" altLang="en-US" sz="20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这是画家笔下的一种纳米仿生</a:t>
              </a:r>
              <a:r>
                <a:rPr lang="zh-CN" altLang="en-US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机器人</a:t>
              </a:r>
              <a:r>
                <a:rPr lang="en-US" altLang="zh-CN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这种</a:t>
              </a:r>
              <a:r>
                <a:rPr lang="zh-CN" altLang="en-US" sz="20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成为“游荡者”的纳米仿生物可以为人体传送</a:t>
              </a:r>
              <a:r>
                <a:rPr lang="zh-CN" altLang="en-US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药物</a:t>
              </a:r>
              <a:r>
                <a:rPr lang="en-US" altLang="zh-CN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进行</a:t>
              </a:r>
              <a:r>
                <a:rPr lang="zh-CN" altLang="en-US" sz="20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细胞修复</a:t>
              </a:r>
              <a:r>
                <a:rPr lang="zh-CN" altLang="en-US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工作</a:t>
              </a:r>
              <a:r>
                <a:rPr lang="en-US" altLang="zh-CN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57799" y="1001387"/>
            <a:ext cx="2520000" cy="3143929"/>
            <a:chOff x="6415361" y="1199166"/>
            <a:chExt cx="2520000" cy="3136166"/>
          </a:xfrm>
        </p:grpSpPr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92" t="11782" r="31995" b="18233"/>
            <a:stretch/>
          </p:blipFill>
          <p:spPr>
            <a:xfrm rot="5400000">
              <a:off x="6775361" y="839166"/>
              <a:ext cx="1800000" cy="25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0" name="矩形 9"/>
            <p:cNvSpPr/>
            <p:nvPr/>
          </p:nvSpPr>
          <p:spPr>
            <a:xfrm>
              <a:off x="6591618" y="3015077"/>
              <a:ext cx="2186181" cy="1320255"/>
            </a:xfrm>
            <a:prstGeom prst="rect">
              <a:avLst/>
            </a:prstGeom>
            <a:ln w="12700">
              <a:miter lim="400000"/>
            </a:ln>
          </p:spPr>
          <p:txBody>
            <a:bodyPr lIns="45719" rIns="45719"/>
            <a:lstStyle/>
            <a:p>
              <a:pPr algn="l">
                <a:buSzPct val="100000"/>
              </a:pPr>
              <a:r>
                <a:rPr lang="zh-CN" altLang="en-US" sz="20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力大无穷山河动</a:t>
              </a:r>
              <a:r>
                <a:rPr lang="en-US" altLang="zh-CN" sz="20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—</a:t>
              </a:r>
              <a:r>
                <a:rPr lang="zh-CN" altLang="en-US" sz="20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三峡截流实验中，是机械巨人把滚滚长江分成两</a:t>
              </a:r>
              <a:r>
                <a:rPr lang="zh-CN" altLang="en-US" sz="2000" b="1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截。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3848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68313" y="-1084808"/>
            <a:ext cx="8229600" cy="1145829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>
            <a:lvl1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indent="4572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indent="9144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indent="13716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indent="1828800" algn="ctr">
              <a:defRPr sz="44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lang="zh-CN" altLang="en-US" smtClean="0">
                <a:ea typeface="隶书" pitchFamily="49" charset="-122"/>
              </a:rPr>
              <a:t>机械的大型化和微型化、精密化</a:t>
            </a: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63390" y="377814"/>
            <a:ext cx="580319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现代机械极大地扩大了人们的活动范围</a:t>
            </a:r>
          </a:p>
        </p:txBody>
      </p:sp>
      <p:sp>
        <p:nvSpPr>
          <p:cNvPr id="8" name="矩形 7"/>
          <p:cNvSpPr/>
          <p:nvPr/>
        </p:nvSpPr>
        <p:spPr>
          <a:xfrm>
            <a:off x="1898573" y="1001625"/>
            <a:ext cx="418576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从陆地到海洋、天空直到太空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96243" y="1650024"/>
            <a:ext cx="3877985" cy="2761206"/>
            <a:chOff x="596245" y="1778673"/>
            <a:chExt cx="3877985" cy="2754388"/>
          </a:xfrm>
        </p:grpSpPr>
        <p:pic>
          <p:nvPicPr>
            <p:cNvPr id="6" name="Picture 1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7" t="3708" r="3555" b="12679"/>
            <a:stretch/>
          </p:blipFill>
          <p:spPr bwMode="auto">
            <a:xfrm>
              <a:off x="915237" y="1778673"/>
              <a:ext cx="3240000" cy="216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596245" y="4071396"/>
              <a:ext cx="3877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buFontTx/>
                <a:buNone/>
              </a:pP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潜艇冲出海面，如破海蛟龙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73614" y="1650025"/>
            <a:ext cx="3240000" cy="2628154"/>
            <a:chOff x="4673614" y="1778673"/>
            <a:chExt cx="3240000" cy="2621665"/>
          </a:xfrm>
        </p:grpSpPr>
        <p:pic>
          <p:nvPicPr>
            <p:cNvPr id="7" name="Picture 2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" t="5940" r="4598" b="13766"/>
            <a:stretch/>
          </p:blipFill>
          <p:spPr bwMode="auto">
            <a:xfrm>
              <a:off x="4673614" y="1778673"/>
              <a:ext cx="3240000" cy="216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5029200" y="3938673"/>
              <a:ext cx="27016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buFontTx/>
                <a:buNone/>
              </a:pP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航天飞机冲向太空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472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504" y="236049"/>
            <a:ext cx="487986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信息时代，人们将智慧赋予机械</a:t>
            </a:r>
          </a:p>
        </p:txBody>
      </p:sp>
      <p:pic>
        <p:nvPicPr>
          <p:cNvPr id="7" name="图片占位符 6"/>
          <p:cNvPicPr preferRelativeResize="0">
            <a:picLocks noGrp="1" noChangeArrowheads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1" t="6502" r="7401" b="19001"/>
          <a:stretch/>
        </p:blipFill>
        <p:spPr bwMode="auto">
          <a:xfrm>
            <a:off x="5008138" y="1211680"/>
            <a:ext cx="3163398" cy="2086511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占位符 6"/>
          <p:cNvPicPr preferRelativeResize="0">
            <a:picLocks noGrp="1" noChangeArrowheads="1"/>
          </p:cNvPicPr>
          <p:nvPr>
            <p:custDataLst>
              <p:tags r:id="rId2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t="6295" r="57256" b="19001"/>
          <a:stretch/>
        </p:blipFill>
        <p:spPr bwMode="auto">
          <a:xfrm>
            <a:off x="682353" y="1275776"/>
            <a:ext cx="3240000" cy="2165347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574535" y="3468559"/>
            <a:ext cx="357020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会打太极拳的类人机器人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8138" y="3235283"/>
            <a:ext cx="3527286" cy="83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传感器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机器人可以与人进行简单的交流</a:t>
            </a:r>
          </a:p>
        </p:txBody>
      </p:sp>
      <p:sp>
        <p:nvSpPr>
          <p:cNvPr id="11" name="矩形 10"/>
          <p:cNvSpPr/>
          <p:nvPr/>
        </p:nvSpPr>
        <p:spPr>
          <a:xfrm>
            <a:off x="226408" y="3922133"/>
            <a:ext cx="8466208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大量自动化、智能化的机械进入我们的生活，改变着我们的生活，创造着越来越多的奇迹。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2554" y="748872"/>
            <a:ext cx="541686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自动化、智能化机械进入到我们生活。</a:t>
            </a:r>
          </a:p>
        </p:txBody>
      </p:sp>
    </p:spTree>
    <p:extLst>
      <p:ext uri="{BB962C8B-B14F-4D97-AF65-F5344CB8AC3E}">
        <p14:creationId xmlns:p14="http://schemas.microsoft.com/office/powerpoint/2010/main" val="130893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5337" y="373928"/>
            <a:ext cx="1483478" cy="466286"/>
            <a:chOff x="304174" y="283603"/>
            <a:chExt cx="805885" cy="741476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发展空间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203495" y="373927"/>
            <a:ext cx="295465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BBE0E3"/>
              </a:buClr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研究自行车的构造。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045443" y="605330"/>
            <a:ext cx="4734706" cy="3324733"/>
            <a:chOff x="4045443" y="603835"/>
            <a:chExt cx="4734706" cy="33165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2000" contrast="1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51" t="12860" r="46395" b="8273"/>
            <a:stretch/>
          </p:blipFill>
          <p:spPr>
            <a:xfrm rot="5400000">
              <a:off x="5485419" y="750670"/>
              <a:ext cx="2371222" cy="3025763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4045443" y="960792"/>
              <a:ext cx="1008062" cy="515006"/>
            </a:xfrm>
            <a:prstGeom prst="wedgeRoundRectCallout">
              <a:avLst>
                <a:gd name="adj1" fmla="val 112827"/>
                <a:gd name="adj2" fmla="val 11099"/>
                <a:gd name="adj3" fmla="val 16667"/>
              </a:avLst>
            </a:prstGeom>
            <a:solidFill>
              <a:srgbClr val="FFEE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zh-CN" altLang="en-US" sz="2400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车把</a:t>
              </a:r>
            </a:p>
          </p:txBody>
        </p:sp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>
              <a:off x="4107576" y="1553395"/>
              <a:ext cx="888343" cy="805272"/>
            </a:xfrm>
            <a:prstGeom prst="wedgeRoundRectCallout">
              <a:avLst>
                <a:gd name="adj1" fmla="val 133681"/>
                <a:gd name="adj2" fmla="val -66327"/>
                <a:gd name="adj3" fmla="val 16667"/>
              </a:avLst>
            </a:prstGeom>
            <a:solidFill>
              <a:srgbClr val="FFEE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刹车装置</a:t>
              </a:r>
            </a:p>
          </p:txBody>
        </p:sp>
        <p:sp>
          <p:nvSpPr>
            <p:cNvPr id="9" name="AutoShape 5"/>
            <p:cNvSpPr>
              <a:spLocks noChangeArrowheads="1"/>
            </p:cNvSpPr>
            <p:nvPr/>
          </p:nvSpPr>
          <p:spPr bwMode="auto">
            <a:xfrm>
              <a:off x="7340287" y="3428015"/>
              <a:ext cx="1439862" cy="492344"/>
            </a:xfrm>
            <a:prstGeom prst="wedgeRoundRectCallout">
              <a:avLst>
                <a:gd name="adj1" fmla="val -84903"/>
                <a:gd name="adj2" fmla="val -100725"/>
                <a:gd name="adj3" fmla="val 16667"/>
              </a:avLst>
            </a:prstGeom>
            <a:solidFill>
              <a:srgbClr val="FFEE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脚踏板</a:t>
              </a:r>
            </a:p>
          </p:txBody>
        </p:sp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4230440" y="3357827"/>
              <a:ext cx="1439862" cy="492345"/>
            </a:xfrm>
            <a:prstGeom prst="wedgeRoundRectCallout">
              <a:avLst>
                <a:gd name="adj1" fmla="val 123394"/>
                <a:gd name="adj2" fmla="val -149813"/>
                <a:gd name="adj3" fmla="val 16667"/>
              </a:avLst>
            </a:prstGeom>
            <a:solidFill>
              <a:srgbClr val="FFEE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大齿轮</a:t>
              </a: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auto">
            <a:xfrm>
              <a:off x="7369146" y="603835"/>
              <a:ext cx="1291377" cy="486542"/>
            </a:xfrm>
            <a:prstGeom prst="wedgeRoundRectCallout">
              <a:avLst>
                <a:gd name="adj1" fmla="val -36087"/>
                <a:gd name="adj2" fmla="val 368971"/>
                <a:gd name="adj3" fmla="val 16667"/>
              </a:avLst>
            </a:prstGeom>
            <a:solidFill>
              <a:srgbClr val="FFEEB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小齿轮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351370" y="963170"/>
            <a:ext cx="3329451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观察自行车的构造，说说哪些部分是杠杆，哪些部分是轮轴。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5509" y="2721838"/>
            <a:ext cx="4055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自行车上的杠杆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刹车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闸、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铃铛都是省力杠杆。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5510" y="3930063"/>
            <a:ext cx="922808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自行车上的轮轴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自行车把手、踏脚板与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齿轮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大齿轮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与小齿轮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3948" y="4519189"/>
            <a:ext cx="464455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自行车上的斜面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螺丝与螺帽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4670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37769" y="214393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09936" y="21590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317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1328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468750" y="4008052"/>
            <a:ext cx="751112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知道轮轴和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斜面的原理及应用。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89893" y="4470860"/>
            <a:ext cx="654140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认识机械的使用对社会发展的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影响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84" y="802123"/>
            <a:ext cx="7924923" cy="320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327272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36073" y="19088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84119" y="190887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6073" y="641211"/>
            <a:ext cx="5259320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：轮轴的特点和应用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829" y="1089887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409891" y="1614402"/>
            <a:ext cx="8229607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是变形的杠杆，使用它时（       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．不能改变力的方向，只能省一半的力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．能改变力的方向，但不能省力   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．动力作用在轮上时，可以省力                     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．动力作用在轴上时，可以省力</a:t>
            </a: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4834071" y="1850986"/>
            <a:ext cx="407484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5340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112" y="134246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3380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17321" y="67113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18269" y="867102"/>
            <a:ext cx="1483478" cy="466286"/>
            <a:chOff x="304174" y="283603"/>
            <a:chExt cx="805885" cy="741476"/>
          </a:xfrm>
        </p:grpSpPr>
        <p:sp>
          <p:nvSpPr>
            <p:cNvPr id="22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观察思考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6" name="文本框 3"/>
          <p:cNvSpPr txBox="1"/>
          <p:nvPr/>
        </p:nvSpPr>
        <p:spPr>
          <a:xfrm>
            <a:off x="1193380" y="730858"/>
            <a:ext cx="7680456" cy="175866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457200" algn="l">
              <a:lnSpc>
                <a:spcPct val="150000"/>
              </a:lnSpc>
              <a:defRPr/>
            </a:pPr>
            <a:r>
              <a:rPr lang="zh-CN" altLang="en-US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从简单机械到高度自动化、智能化的机器人，机械的创新、发展，改变了人们的生活、生产方式，改变了整个世界。</a:t>
            </a:r>
            <a:endParaRPr lang="zh-CN" altLang="zh-CN" sz="24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51729" y="2411175"/>
            <a:ext cx="1800000" cy="2601268"/>
            <a:chOff x="1569766" y="2276826"/>
            <a:chExt cx="1800000" cy="2594845"/>
          </a:xfrm>
        </p:grpSpPr>
        <p:pic>
          <p:nvPicPr>
            <p:cNvPr id="4099" name="Picture 3"/>
            <p:cNvPicPr preferRelativeResize="0"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8" t="4174" r="2554" b="2411"/>
            <a:stretch/>
          </p:blipFill>
          <p:spPr bwMode="auto">
            <a:xfrm>
              <a:off x="1569766" y="2276826"/>
              <a:ext cx="180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4318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3"/>
            <p:cNvSpPr txBox="1"/>
            <p:nvPr/>
          </p:nvSpPr>
          <p:spPr>
            <a:xfrm>
              <a:off x="1750238" y="4410006"/>
              <a:ext cx="1501634" cy="4616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defRPr/>
              </a:pPr>
              <a:r>
                <a:rPr lang="zh-CN" altLang="en-US" sz="2400" noProof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桔槔汲水</a:t>
              </a:r>
              <a:endParaRPr lang="zh-CN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08332" y="2411175"/>
            <a:ext cx="3330151" cy="2291089"/>
            <a:chOff x="4708332" y="2405221"/>
            <a:chExt cx="3330151" cy="2285432"/>
          </a:xfrm>
        </p:grpSpPr>
        <p:sp>
          <p:nvSpPr>
            <p:cNvPr id="11" name="文本框 3"/>
            <p:cNvSpPr txBox="1"/>
            <p:nvPr/>
          </p:nvSpPr>
          <p:spPr>
            <a:xfrm>
              <a:off x="4709582" y="4228988"/>
              <a:ext cx="3328901" cy="4616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defRPr/>
              </a:pPr>
              <a:r>
                <a:rPr lang="zh-CN" altLang="zh-CN" sz="2400" noProof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流水线上的组装机器人</a:t>
              </a:r>
              <a:endParaRPr lang="zh-CN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4000" contras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68" t="19593" r="62651"/>
            <a:stretch/>
          </p:blipFill>
          <p:spPr>
            <a:xfrm rot="5400000">
              <a:off x="5461673" y="1651880"/>
              <a:ext cx="1818409" cy="3325091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9477038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5908" y="314203"/>
            <a:ext cx="2963742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4" name="矩形 3"/>
          <p:cNvSpPr/>
          <p:nvPr/>
        </p:nvSpPr>
        <p:spPr>
          <a:xfrm>
            <a:off x="210294" y="1054696"/>
            <a:ext cx="767246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扬州）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下列工具属于省力杠杆的是（　　）</a:t>
            </a:r>
          </a:p>
        </p:txBody>
      </p:sp>
      <p:sp>
        <p:nvSpPr>
          <p:cNvPr id="5" name="矩形 4"/>
          <p:cNvSpPr/>
          <p:nvPr/>
        </p:nvSpPr>
        <p:spPr>
          <a:xfrm>
            <a:off x="1097345" y="2570159"/>
            <a:ext cx="132440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．镊子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864" y="1520860"/>
            <a:ext cx="1290940" cy="104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219" y="1544644"/>
            <a:ext cx="1204255" cy="120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97" y="3034199"/>
            <a:ext cx="1294317" cy="124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219" y="3230929"/>
            <a:ext cx="1404667" cy="127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4549218" y="2698550"/>
            <a:ext cx="130035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．船桨</a:t>
            </a:r>
          </a:p>
        </p:txBody>
      </p:sp>
      <p:sp>
        <p:nvSpPr>
          <p:cNvPr id="12" name="矩形 11"/>
          <p:cNvSpPr/>
          <p:nvPr/>
        </p:nvSpPr>
        <p:spPr>
          <a:xfrm>
            <a:off x="1070603" y="4276401"/>
            <a:ext cx="162095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．钓鱼杆</a:t>
            </a:r>
          </a:p>
        </p:txBody>
      </p:sp>
      <p:sp>
        <p:nvSpPr>
          <p:cNvPr id="13" name="矩形 12"/>
          <p:cNvSpPr/>
          <p:nvPr/>
        </p:nvSpPr>
        <p:spPr>
          <a:xfrm>
            <a:off x="4615856" y="4507805"/>
            <a:ext cx="134203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．扳手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71459" y="1054695"/>
            <a:ext cx="444352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 eaLnBrk="0" hangingPunct="0">
              <a:defRPr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r>
              <a:rPr lang="en-US" altLang="zh-CN" sz="2800" dirty="0"/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33460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4877" y="636646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04281" y="166941"/>
            <a:ext cx="461028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斜面的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特点和应用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7411" y="898903"/>
            <a:ext cx="8167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黑龙江哈尔滨）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简单机械的使用，说法不正确的是（　　）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90060" y="2026108"/>
            <a:ext cx="2937022" cy="1465876"/>
            <a:chOff x="757411" y="2105356"/>
            <a:chExt cx="2937022" cy="1462257"/>
          </a:xfrm>
        </p:grpSpPr>
        <p:pic>
          <p:nvPicPr>
            <p:cNvPr id="5" name="图片 66" descr=" 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8612" y="2105356"/>
              <a:ext cx="1264855" cy="109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57411" y="3105948"/>
              <a:ext cx="29370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A.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撬棒可以省力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77874" y="1384052"/>
            <a:ext cx="3582355" cy="1658644"/>
            <a:chOff x="3777873" y="1380634"/>
            <a:chExt cx="3582355" cy="1654549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6922" y="1380634"/>
              <a:ext cx="768993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3777873" y="2573518"/>
              <a:ext cx="358235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B.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定滑轮不能省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距离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1282" y="3613498"/>
            <a:ext cx="2925801" cy="1283985"/>
            <a:chOff x="152895" y="3615176"/>
            <a:chExt cx="2925801" cy="1280815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411" y="3615176"/>
              <a:ext cx="1638300" cy="819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152895" y="4434326"/>
              <a:ext cx="29258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C.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利用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斜面可以省功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77873" y="3011016"/>
            <a:ext cx="4493538" cy="1886467"/>
            <a:chOff x="3432127" y="3188783"/>
            <a:chExt cx="4493538" cy="1881809"/>
          </a:xfrm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5118" y="3188783"/>
              <a:ext cx="17526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3432127" y="4608927"/>
              <a:ext cx="449353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D.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滑轮组可以改变动力方向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1514219" y="1512252"/>
            <a:ext cx="444352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787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3656" y="231801"/>
            <a:ext cx="2249336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3656" y="739536"/>
            <a:ext cx="82033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江西省）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示，物重为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的物体在不同简单机械中均处于平衡状态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不计机械自重和摩擦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，拉力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的大小关系是 （     ）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958" y="2506524"/>
            <a:ext cx="5239077" cy="136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37264" y="3676791"/>
            <a:ext cx="561778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A. 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         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               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D. 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2640" y="1908254"/>
            <a:ext cx="423514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033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672" y="110409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00473" y="110409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00881" y="62582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58436" y="688436"/>
            <a:ext cx="405836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一、简单机械的家族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276360" y="1069222"/>
            <a:ext cx="843603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457200"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前面我们学习过的杠杆和滑轮，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简单机械家族中还有轮轴、斜面、螺旋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287626" y="2272521"/>
            <a:ext cx="112828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轮轴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33672" y="2596763"/>
            <a:ext cx="4576196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轮轴：由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两个半径不等的圆柱固定在同一轴线上组成，大的称为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，小的称为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966856" y="1841955"/>
            <a:ext cx="3334660" cy="2923798"/>
            <a:chOff x="4966856" y="1837406"/>
            <a:chExt cx="3334660" cy="2916579"/>
          </a:xfrm>
        </p:grpSpPr>
        <p:sp>
          <p:nvSpPr>
            <p:cNvPr id="13" name="文本框 2"/>
            <p:cNvSpPr txBox="1">
              <a:spLocks noChangeArrowheads="1"/>
            </p:cNvSpPr>
            <p:nvPr/>
          </p:nvSpPr>
          <p:spPr bwMode="auto">
            <a:xfrm>
              <a:off x="6213323" y="4292320"/>
              <a:ext cx="8828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轮轴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6856" y="1837406"/>
              <a:ext cx="3334660" cy="24549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551909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5337" y="163151"/>
            <a:ext cx="1483478" cy="466286"/>
            <a:chOff x="304174" y="283603"/>
            <a:chExt cx="805885" cy="741476"/>
          </a:xfrm>
        </p:grpSpPr>
        <p:sp>
          <p:nvSpPr>
            <p:cNvPr id="4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223725" y="171811"/>
            <a:ext cx="203132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从杠杆到轮轴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33" t="36" r="41594" b="-2"/>
          <a:stretch/>
        </p:blipFill>
        <p:spPr>
          <a:xfrm rot="5400000">
            <a:off x="4335552" y="2410718"/>
            <a:ext cx="1600427" cy="3345872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0" name="云形标注 9"/>
          <p:cNvSpPr/>
          <p:nvPr/>
        </p:nvSpPr>
        <p:spPr>
          <a:xfrm>
            <a:off x="236567" y="625958"/>
            <a:ext cx="4369307" cy="2958922"/>
          </a:xfrm>
          <a:prstGeom prst="cloudCallout">
            <a:avLst>
              <a:gd name="adj1" fmla="val 19303"/>
              <a:gd name="adj2" fmla="val 56656"/>
            </a:avLst>
          </a:prstGeom>
          <a:solidFill>
            <a:srgbClr val="FFEDB3"/>
          </a:solidFill>
          <a:ln w="12700" cap="flat">
            <a:solidFill>
              <a:srgbClr val="FFE79B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杠杆可以撬动重物</a:t>
            </a:r>
            <a:r>
              <a:rPr kumimoji="0" lang="en-US" altLang="zh-CN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但杠杆只能转动一个有限的角度</a:t>
            </a:r>
            <a:r>
              <a:rPr kumimoji="0" lang="en-US" altLang="zh-CN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.</a:t>
            </a: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如果要想使一个重物移动较大的距离</a:t>
            </a:r>
            <a:r>
              <a:rPr kumimoji="0" lang="en-US" altLang="zh-CN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如从井底下把一个物件搬上来</a:t>
            </a:r>
            <a:r>
              <a:rPr kumimoji="0" lang="en-US" altLang="zh-CN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有什么办法</a:t>
            </a:r>
            <a:r>
              <a:rPr kumimoji="0" lang="en-US" altLang="zh-CN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?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7482830" y="3161045"/>
            <a:ext cx="1144931" cy="563602"/>
          </a:xfrm>
          <a:prstGeom prst="cloudCallout">
            <a:avLst>
              <a:gd name="adj1" fmla="val -123665"/>
              <a:gd name="adj2" fmla="val 88627"/>
            </a:avLst>
          </a:prstGeom>
          <a:solidFill>
            <a:srgbClr val="FFEDB3"/>
          </a:solidFill>
          <a:ln w="12700" cap="flat">
            <a:solidFill>
              <a:srgbClr val="FFE79B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……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4785053" y="497812"/>
            <a:ext cx="3719946" cy="2442284"/>
          </a:xfrm>
          <a:prstGeom prst="cloudCallout">
            <a:avLst>
              <a:gd name="adj1" fmla="val -51839"/>
              <a:gd name="adj2" fmla="val 62894"/>
            </a:avLst>
          </a:prstGeom>
          <a:solidFill>
            <a:srgbClr val="FFEDB3"/>
          </a:solidFill>
          <a:ln w="12700" cap="flat">
            <a:solidFill>
              <a:srgbClr val="FFE79B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既然杠杆可以转动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那么能否对杠杆加以改造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让它连续的转动起来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变成能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连续转动的杠杆呢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?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934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252988" y="345442"/>
            <a:ext cx="294741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轮轴的实质：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56143" y="877921"/>
            <a:ext cx="6019800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轮轴实质可看做是一个可以连续转动的杠杆</a:t>
            </a:r>
          </a:p>
        </p:txBody>
      </p:sp>
      <p:sp>
        <p:nvSpPr>
          <p:cNvPr id="6" name="矩形 5"/>
          <p:cNvSpPr/>
          <p:nvPr/>
        </p:nvSpPr>
        <p:spPr>
          <a:xfrm>
            <a:off x="356143" y="1332322"/>
            <a:ext cx="820596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图所示：轮轴作为杠杆的支点在轴心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，轮半径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是动力臂，轴半径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阻力臂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26" y="2656237"/>
            <a:ext cx="7243074" cy="2134882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1994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8718" y="230858"/>
            <a:ext cx="308249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轮轴的主要功能：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2" t="3909" r="11992" b="2738"/>
          <a:stretch/>
        </p:blipFill>
        <p:spPr bwMode="auto">
          <a:xfrm>
            <a:off x="6520403" y="907310"/>
            <a:ext cx="1917015" cy="3151095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298270" y="1158660"/>
            <a:ext cx="5986917" cy="424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根据杠杆的平衡条件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R = 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zh-CN" altLang="en-US" sz="2400" i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334221" y="2714261"/>
            <a:ext cx="5734880" cy="12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当动力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作用在轮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上时，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轮轴是一个省力杠杆，但费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距离。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334221" y="693666"/>
            <a:ext cx="4394812" cy="46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zh-CN" sz="2400" b="1" dirty="0" smtClean="0"/>
              <a:t>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用力大小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11517" y="1685365"/>
            <a:ext cx="4589397" cy="462808"/>
            <a:chOff x="516233" y="1681204"/>
            <a:chExt cx="4589397" cy="461665"/>
          </a:xfrm>
        </p:grpSpPr>
        <p:sp>
          <p:nvSpPr>
            <p:cNvPr id="12" name="矩形 11"/>
            <p:cNvSpPr/>
            <p:nvPr/>
          </p:nvSpPr>
          <p:spPr>
            <a:xfrm>
              <a:off x="516233" y="1681204"/>
              <a:ext cx="11889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由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</a:t>
              </a:r>
              <a:r>
                <a:rPr lang="en-US" altLang="zh-CN" sz="2400" b="1" i="1" baseline="-250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=G</a:t>
              </a:r>
              <a:endParaRPr lang="zh-CN" altLang="en-US" sz="24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750312" y="1681204"/>
              <a:ext cx="2355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得：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4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· R = 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 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· r</a:t>
              </a:r>
              <a:endParaRPr lang="zh-CN" altLang="en-US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Rectangle 19"/>
          <p:cNvSpPr>
            <a:spLocks noChangeArrowheads="1"/>
          </p:cNvSpPr>
          <p:nvPr/>
        </p:nvSpPr>
        <p:spPr bwMode="auto">
          <a:xfrm>
            <a:off x="289966" y="4058405"/>
            <a:ext cx="6105130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当动力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作用在轴上，轮轴又将起到什么作用？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28178" y="2251455"/>
            <a:ext cx="4044789" cy="462808"/>
            <a:chOff x="504490" y="2281534"/>
            <a:chExt cx="4044789" cy="461665"/>
          </a:xfrm>
        </p:grpSpPr>
        <p:sp>
          <p:nvSpPr>
            <p:cNvPr id="22" name="矩形 21"/>
            <p:cNvSpPr/>
            <p:nvPr/>
          </p:nvSpPr>
          <p:spPr>
            <a:xfrm>
              <a:off x="504490" y="2281534"/>
              <a:ext cx="17764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因为： 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 &gt;r</a:t>
              </a:r>
              <a:endParaRPr lang="zh-CN" altLang="en-US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735962" y="2281534"/>
              <a:ext cx="18133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所以：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4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&lt;G</a:t>
              </a:r>
              <a:endParaRPr lang="zh-CN" altLang="en-US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6085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utoUpdateAnimBg="0"/>
      <p:bldP spid="18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86451" y="303030"/>
            <a:ext cx="4282788" cy="46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spAutoFit/>
          </a:bodyPr>
          <a:lstStyle>
            <a:lvl1pPr algn="l" eaLnBrk="1" hangingPunct="1"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dirty="0"/>
              <a:t>②</a:t>
            </a:r>
            <a:r>
              <a:rPr lang="zh-CN" altLang="en-US" dirty="0" smtClean="0"/>
              <a:t>改变</a:t>
            </a:r>
            <a:r>
              <a:rPr lang="zh-CN" altLang="en-US" dirty="0"/>
              <a:t>物体</a:t>
            </a:r>
            <a:r>
              <a:rPr lang="zh-CN" altLang="en-US" dirty="0" smtClean="0"/>
              <a:t>的运动速度</a:t>
            </a:r>
            <a:endParaRPr lang="zh-CN" altLang="en-US" dirty="0"/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71438" y="653441"/>
            <a:ext cx="8463407" cy="120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spAutoFit/>
          </a:bodyPr>
          <a:lstStyle>
            <a:lvl1pPr algn="l" eaLnBrk="1" hangingPunct="1"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 smtClean="0"/>
              <a:t>同一时间内轮和轴转过的角度相同，因此当轮轴转动时分别绕在轮和轴上的绳子运动速度不同。</a:t>
            </a:r>
            <a:endParaRPr lang="zh-CN" alt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1438" y="2902646"/>
            <a:ext cx="5010069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轮轴不能省功。 它实现直线运动和圆周运动的相互转化，是机械传动的重要</a:t>
            </a:r>
            <a:r>
              <a:rPr lang="zh-CN" altLang="en-US" dirty="0" smtClean="0">
                <a:solidFill>
                  <a:srgbClr val="FF0000"/>
                </a:solidFill>
              </a:rPr>
              <a:t>装置。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8"/>
          <a:stretch/>
        </p:blipFill>
        <p:spPr bwMode="auto">
          <a:xfrm>
            <a:off x="5351319" y="2668004"/>
            <a:ext cx="3200398" cy="1983638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1438" y="1772263"/>
            <a:ext cx="8603685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观察变速自行车的齿轮搭配，想一想，怎样才能使自行车跑得更快？（齿轮是一种特殊的轮轴）</a:t>
            </a:r>
          </a:p>
        </p:txBody>
      </p:sp>
    </p:spTree>
    <p:extLst>
      <p:ext uri="{BB962C8B-B14F-4D97-AF65-F5344CB8AC3E}">
        <p14:creationId xmlns:p14="http://schemas.microsoft.com/office/powerpoint/2010/main" val="3024313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208718" y="175765"/>
            <a:ext cx="308249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轮轴的实际应用：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0277" y="638573"/>
            <a:ext cx="2189375" cy="2333648"/>
            <a:chOff x="445011" y="756081"/>
            <a:chExt cx="2189375" cy="2327886"/>
          </a:xfrm>
        </p:grpSpPr>
        <p:pic>
          <p:nvPicPr>
            <p:cNvPr id="4" name="Picture 3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67" t="43145" r="4633" b="4843"/>
            <a:stretch/>
          </p:blipFill>
          <p:spPr bwMode="auto">
            <a:xfrm>
              <a:off x="445011" y="756081"/>
              <a:ext cx="216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475543" y="2376081"/>
              <a:ext cx="215884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古代的辘轳是一种轮轴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26102" y="638573"/>
            <a:ext cx="2226563" cy="2333621"/>
            <a:chOff x="3146737" y="691953"/>
            <a:chExt cx="2226563" cy="2327859"/>
          </a:xfrm>
        </p:grpSpPr>
        <p:pic>
          <p:nvPicPr>
            <p:cNvPr id="12290" name="Picture 2"/>
            <p:cNvPicPr preferRelativeResize="0"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45" t="3753" r="7538" b="3163"/>
            <a:stretch/>
          </p:blipFill>
          <p:spPr bwMode="auto">
            <a:xfrm>
              <a:off x="3160091" y="691953"/>
              <a:ext cx="216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3146737" y="2311926"/>
              <a:ext cx="222656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汽车的方向盘是常见的轮轴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26101" y="2954515"/>
            <a:ext cx="2160000" cy="1992186"/>
            <a:chOff x="3291212" y="2918688"/>
            <a:chExt cx="2160000" cy="1987267"/>
          </a:xfrm>
        </p:grpSpPr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3672275" y="4505845"/>
              <a:ext cx="12108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门的把手     </a:t>
              </a:r>
            </a:p>
          </p:txBody>
        </p:sp>
        <p:pic>
          <p:nvPicPr>
            <p:cNvPr id="14" name="Picture 7" descr="32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91212" y="2918688"/>
              <a:ext cx="216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grpSp>
        <p:nvGrpSpPr>
          <p:cNvPr id="9" name="组合 8"/>
          <p:cNvGrpSpPr/>
          <p:nvPr/>
        </p:nvGrpSpPr>
        <p:grpSpPr>
          <a:xfrm>
            <a:off x="5986046" y="2972717"/>
            <a:ext cx="2160000" cy="1894100"/>
            <a:chOff x="6764193" y="3020390"/>
            <a:chExt cx="2160000" cy="1889423"/>
          </a:xfrm>
        </p:grpSpPr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>
              <a:off x="6939024" y="4509703"/>
              <a:ext cx="185059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自行</a:t>
              </a:r>
              <a:r>
                <a:rPr lang="zh-CN" altLang="zh-CN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车</a:t>
              </a:r>
              <a:r>
                <a:rPr lang="zh-CN" altLang="zh-CN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的踏板   </a:t>
              </a:r>
            </a:p>
          </p:txBody>
        </p:sp>
        <p:pic>
          <p:nvPicPr>
            <p:cNvPr id="17" name="Picture 8" descr="34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4193" y="3020390"/>
              <a:ext cx="216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5927232" y="693666"/>
            <a:ext cx="2546782" cy="1975383"/>
            <a:chOff x="5665633" y="756081"/>
            <a:chExt cx="2546782" cy="1970506"/>
          </a:xfrm>
        </p:grpSpPr>
        <p:pic>
          <p:nvPicPr>
            <p:cNvPr id="3" name="图片 2"/>
            <p:cNvPicPr preferRelativeResize="0">
              <a:picLocks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60" t="32253" r="9142" b="41067"/>
            <a:stretch/>
          </p:blipFill>
          <p:spPr>
            <a:xfrm>
              <a:off x="5704320" y="756081"/>
              <a:ext cx="216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8" name="矩形 17"/>
            <p:cNvSpPr/>
            <p:nvPr/>
          </p:nvSpPr>
          <p:spPr>
            <a:xfrm>
              <a:off x="5665633" y="2326477"/>
              <a:ext cx="254678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齿轮是一种特殊轮轴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0808" y="3091600"/>
            <a:ext cx="2160000" cy="2020754"/>
            <a:chOff x="514654" y="2918688"/>
            <a:chExt cx="2160000" cy="2015764"/>
          </a:xfrm>
        </p:grpSpPr>
        <p:pic>
          <p:nvPicPr>
            <p:cNvPr id="15" name="Picture 9" descr="Pict0012"/>
            <p:cNvPicPr preferRelativeResize="0"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33" t="7314" r="1028"/>
            <a:stretch>
              <a:fillRect/>
            </a:stretch>
          </p:blipFill>
          <p:spPr bwMode="auto">
            <a:xfrm>
              <a:off x="514654" y="2918688"/>
              <a:ext cx="216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1047358" y="4534342"/>
              <a:ext cx="10945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活扳手     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9300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7426" y="306558"/>
            <a:ext cx="146165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2.斜面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5258" y="769367"/>
            <a:ext cx="731520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斜面：是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一个与水平面成一定夹角的的倾斜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240254" y="1348075"/>
            <a:ext cx="347056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Tx/>
              <a:buNone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ym typeface="宋体" pitchFamily="2" charset="-122"/>
              </a:rPr>
              <a:t>(2)</a:t>
            </a:r>
            <a:r>
              <a:rPr lang="zh-CN" altLang="en-US" dirty="0">
                <a:sym typeface="宋体" pitchFamily="2" charset="-122"/>
              </a:rPr>
              <a:t>使用斜面可以省力。</a:t>
            </a: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203444" y="1694983"/>
            <a:ext cx="8402785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Tx/>
              <a:buNone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457200" algn="l">
              <a:lnSpc>
                <a:spcPct val="150000"/>
              </a:lnSpc>
            </a:pPr>
            <a:r>
              <a:rPr lang="zh-CN" altLang="en-US" dirty="0" smtClean="0">
                <a:sym typeface="宋体" pitchFamily="2" charset="-122"/>
              </a:rPr>
              <a:t>通过斜面将一个大箱子推进车厢，通常要比把箱子直接从地面搬到车厢省劲多了斜面</a:t>
            </a:r>
            <a:r>
              <a:rPr lang="zh-CN" altLang="en-US" dirty="0">
                <a:sym typeface="宋体" pitchFamily="2" charset="-122"/>
              </a:rPr>
              <a:t>可以省力。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92857" y="2933622"/>
            <a:ext cx="2520000" cy="2086818"/>
            <a:chOff x="1335026" y="2935455"/>
            <a:chExt cx="2520000" cy="2081665"/>
          </a:xfrm>
        </p:grpSpPr>
        <p:pic>
          <p:nvPicPr>
            <p:cNvPr id="7" name="图片 6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1000" contrast="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77" t="26710" r="43804" b="3930"/>
            <a:stretch/>
          </p:blipFill>
          <p:spPr>
            <a:xfrm rot="5400000">
              <a:off x="1785026" y="2485455"/>
              <a:ext cx="1620000" cy="25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0" name="矩形 9"/>
            <p:cNvSpPr/>
            <p:nvPr/>
          </p:nvSpPr>
          <p:spPr>
            <a:xfrm>
              <a:off x="1887140" y="455545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徒手搬运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96126" y="2933622"/>
            <a:ext cx="2520000" cy="2086817"/>
            <a:chOff x="5196126" y="2935455"/>
            <a:chExt cx="2520000" cy="2081664"/>
          </a:xfrm>
        </p:grpSpPr>
        <p:pic>
          <p:nvPicPr>
            <p:cNvPr id="9" name="图片 8"/>
            <p:cNvPicPr preferRelativeResize="0"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6126" y="2935455"/>
              <a:ext cx="2520000" cy="1620000"/>
            </a:xfrm>
            <a:prstGeom prst="rect">
              <a:avLst/>
            </a:prstGeom>
            <a:effectLst>
              <a:outerShdw blurRad="3810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5497571" y="455545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利用斜面搬运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9081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15"/>
  <p:tag name="KSO_WM_UNIT_TYPE" val="a"/>
  <p:tag name="KSO_WM_UNIT_INDEX" val="1"/>
  <p:tag name="KSO_WM_UNIT_ID" val="custom115_2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15"/>
  <p:tag name="KSO_WM_UNIT_TYPE" val="d"/>
  <p:tag name="KSO_WM_UNIT_INDEX" val="1"/>
  <p:tag name="KSO_WM_UNIT_ID" val="custom115_4*d*1"/>
  <p:tag name="KSO_WM_UNIT_CLEAR" val="0"/>
  <p:tag name="KSO_WM_UNIT_LAYERLEVEL" val="1"/>
  <p:tag name="KSO_WM_UNIT_VALUE" val="1500*1243"/>
  <p:tag name="KSO_WM_UNIT_HIGHLIGHT" val="0"/>
  <p:tag name="KSO_WM_UNIT_COMPATIBLE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15"/>
  <p:tag name="KSO_WM_UNIT_TYPE" val="d"/>
  <p:tag name="KSO_WM_UNIT_INDEX" val="1"/>
  <p:tag name="KSO_WM_UNIT_ID" val="custom115_4*d*1"/>
  <p:tag name="KSO_WM_UNIT_CLEAR" val="0"/>
  <p:tag name="KSO_WM_UNIT_LAYERLEVEL" val="1"/>
  <p:tag name="KSO_WM_UNIT_VALUE" val="1500*1243"/>
  <p:tag name="KSO_WM_UNIT_HIGHLIGHT" val="0"/>
  <p:tag name="KSO_WM_UNIT_COMPATIBLE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2058</Words>
  <Application>Microsoft Office PowerPoint</Application>
  <PresentationFormat>全屏显示(16:9)</PresentationFormat>
  <Paragraphs>130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16</cp:revision>
  <dcterms:created xsi:type="dcterms:W3CDTF">2020-03-26T10:48:47Z</dcterms:created>
  <dcterms:modified xsi:type="dcterms:W3CDTF">2020-05-17T13:59:09Z</dcterms:modified>
</cp:coreProperties>
</file>